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24.05.2017</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24.05.2017</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24.05.2017</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24.05.2017</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24.05.2017</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24.05.2017</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24.05.2017</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24.05.2017</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24.05.2017</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edsovet.su/_ld/377/81088064.jpg"/>
          <p:cNvPicPr>
            <a:picLocks noChangeAspect="1" noChangeArrowheads="1"/>
          </p:cNvPicPr>
          <p:nvPr/>
        </p:nvPicPr>
        <p:blipFill>
          <a:blip r:embed="rId2"/>
          <a:srcRect/>
          <a:stretch>
            <a:fillRect/>
          </a:stretch>
        </p:blipFill>
        <p:spPr bwMode="auto">
          <a:xfrm>
            <a:off x="-1" y="0"/>
            <a:ext cx="9143997" cy="6858000"/>
          </a:xfrm>
          <a:prstGeom prst="rect">
            <a:avLst/>
          </a:prstGeom>
          <a:noFill/>
        </p:spPr>
      </p:pic>
      <p:sp>
        <p:nvSpPr>
          <p:cNvPr id="3" name="Прямоугольник 2"/>
          <p:cNvSpPr/>
          <p:nvPr/>
        </p:nvSpPr>
        <p:spPr>
          <a:xfrm>
            <a:off x="428596" y="0"/>
            <a:ext cx="184731"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Прямоугольник 3"/>
          <p:cNvSpPr/>
          <p:nvPr/>
        </p:nvSpPr>
        <p:spPr>
          <a:xfrm>
            <a:off x="1357290" y="3429000"/>
            <a:ext cx="7215238" cy="2123658"/>
          </a:xfrm>
          <a:prstGeom prst="rect">
            <a:avLst/>
          </a:prstGeom>
        </p:spPr>
        <p:txBody>
          <a:bodyPr wrap="square">
            <a:spAutoFit/>
          </a:bodyPr>
          <a:lstStyle/>
          <a:p>
            <a:pPr algn="ct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Технология</a:t>
            </a:r>
          </a:p>
          <a:p>
            <a:pPr algn="ctr"/>
            <a:r>
              <a:rPr lang="ru-RU"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обучающего развития с  блоками </a:t>
            </a:r>
            <a:r>
              <a:rPr lang="ru-RU" sz="4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Дьенеша</a:t>
            </a: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7169" name="Rectangle 1"/>
          <p:cNvSpPr>
            <a:spLocks noChangeArrowheads="1"/>
          </p:cNvSpPr>
          <p:nvPr/>
        </p:nvSpPr>
        <p:spPr bwMode="auto">
          <a:xfrm>
            <a:off x="714348" y="1357298"/>
            <a:ext cx="300039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Игра на внимание </a:t>
            </a:r>
          </a:p>
          <a:p>
            <a:pPr marL="0" marR="0" lvl="0" indent="0" algn="l" defTabSz="914400" rtl="0" eaLnBrk="1" fontAlgn="base" latinLnBrk="0" hangingPunct="1">
              <a:lnSpc>
                <a:spcPct val="100000"/>
              </a:lnSpc>
              <a:spcBef>
                <a:spcPct val="0"/>
              </a:spcBef>
              <a:spcAft>
                <a:spcPct val="0"/>
              </a:spcAft>
              <a:buClrTx/>
              <a:buSzTx/>
              <a:tabLst/>
            </a:pPr>
            <a:r>
              <a:rPr kumimoji="0" lang="ru-RU"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Найди пару</a:t>
            </a:r>
            <a:r>
              <a:rPr kumimoji="0" lang="ru-RU"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a:t>
            </a:r>
            <a:endParaRPr kumimoji="0" lang="ru-RU"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Воспитатель раскладывает перед детьми разные блоки по одному и  предлагает  найти каждой фигуре пару. Затем просит назвать признаки: цвет, форму и размер подобранных фигур.</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7171" name="Picture 3" descr="http://romashka-ds.ucoz.ru/_si/1/05401251.jpg"/>
          <p:cNvPicPr>
            <a:picLocks noChangeAspect="1" noChangeArrowheads="1"/>
          </p:cNvPicPr>
          <p:nvPr/>
        </p:nvPicPr>
        <p:blipFill>
          <a:blip r:embed="rId3"/>
          <a:srcRect/>
          <a:stretch>
            <a:fillRect/>
          </a:stretch>
        </p:blipFill>
        <p:spPr bwMode="auto">
          <a:xfrm>
            <a:off x="3857620" y="1571612"/>
            <a:ext cx="4572032" cy="342902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4" name="Прямоугольник 3"/>
          <p:cNvSpPr/>
          <p:nvPr/>
        </p:nvSpPr>
        <p:spPr>
          <a:xfrm>
            <a:off x="571472" y="642918"/>
            <a:ext cx="8082662" cy="1200329"/>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Игры для детей </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старшего дошкольного возраста</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145" name="Rectangle 1"/>
          <p:cNvSpPr>
            <a:spLocks noChangeArrowheads="1"/>
          </p:cNvSpPr>
          <p:nvPr/>
        </p:nvSpPr>
        <p:spPr bwMode="auto">
          <a:xfrm>
            <a:off x="714348" y="1785926"/>
            <a:ext cx="4572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Помоги фигурам выбраться из леса</a:t>
            </a:r>
            <a:endParaRPr kumimoji="0" lang="ru-RU"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Содержание: Перед детьми таблица 1.а. На ней лес, в котором заблудились фигурки. Нужно помочь им выбраться из чащи. Сначала дети устанавливают, для чего на разветвлениях дорог расставлены знаки. (Каждый знак разрешает идти по своей дорожке только таким фигурам, как он сам.) Затем дети разбирают фигуры и по очереди выводят их из леса. При этом рассуждают вслух, на какую дорожку каждый раз нужно свернуть.</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147" name="Picture 3" descr="http://midas.com.ru/images/f/5/obrazovanie_6.jpg"/>
          <p:cNvPicPr>
            <a:picLocks noChangeAspect="1" noChangeArrowheads="1"/>
          </p:cNvPicPr>
          <p:nvPr/>
        </p:nvPicPr>
        <p:blipFill>
          <a:blip r:embed="rId3"/>
          <a:srcRect/>
          <a:stretch>
            <a:fillRect/>
          </a:stretch>
        </p:blipFill>
        <p:spPr bwMode="auto">
          <a:xfrm>
            <a:off x="5572132" y="2285992"/>
            <a:ext cx="2928958" cy="300039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5121" name="Rectangle 1"/>
          <p:cNvSpPr>
            <a:spLocks noChangeArrowheads="1"/>
          </p:cNvSpPr>
          <p:nvPr/>
        </p:nvSpPr>
        <p:spPr bwMode="auto">
          <a:xfrm>
            <a:off x="857224" y="1000108"/>
            <a:ext cx="307183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Раздели блоки </a:t>
            </a:r>
            <a:r>
              <a:rPr kumimoji="0" lang="ru-RU" b="1"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1.</a:t>
            </a:r>
            <a:endParaRPr kumimoji="0" lang="ru-RU" sz="10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Содержание: На полу или на столе на расстоянии метра друг от друга расположены игрушки </a:t>
            </a:r>
            <a:r>
              <a:rPr kumimoji="0" lang="ru-RU"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Буратино и Незнайка. Они собрались строить для себя дома из блоков, но поссорились из-за того, что не могут разделить блоки между собой. Взрослый предлагает детям помирить Буратино и Незнайку и помочь им разделить блоки так, чтобы у Незнайки оказались все красные.</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5123" name="Picture 3" descr="http://planetadetstva.net/wp-content/uploads/2013/10/1-300x226.jpeg"/>
          <p:cNvPicPr>
            <a:picLocks noChangeAspect="1" noChangeArrowheads="1"/>
          </p:cNvPicPr>
          <p:nvPr/>
        </p:nvPicPr>
        <p:blipFill>
          <a:blip r:embed="rId3"/>
          <a:srcRect/>
          <a:stretch>
            <a:fillRect/>
          </a:stretch>
        </p:blipFill>
        <p:spPr bwMode="auto">
          <a:xfrm>
            <a:off x="4357686" y="1928802"/>
            <a:ext cx="3603510" cy="271464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4097" name="Rectangle 1"/>
          <p:cNvSpPr>
            <a:spLocks noChangeArrowheads="1"/>
          </p:cNvSpPr>
          <p:nvPr/>
        </p:nvSpPr>
        <p:spPr bwMode="auto">
          <a:xfrm>
            <a:off x="785786" y="785794"/>
            <a:ext cx="792961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Для старшего дошкольного возраста предназначены игры и упражнения с логическими действиями и операциями. Они помогут развить у детей умения разбивать множества на классы по совместимым свойствам, развить умение производить логические операции </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не</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или</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умения с помощью этих операций строить истинные высказывания, кодировать и декодировать информацию о свойствах предметов.</a:t>
            </a:r>
            <a:endParaRPr kumimoji="0" lang="ru-RU" sz="105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старшем дошкольном возрасте можно использовать такие игры и упражнения, как </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Помоги фигурам выбраться из леса</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Угадай, какая фигура</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Раздели блоки</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другие.</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4099" name="Picture 3" descr="http://midas.com.ru/images/f/5/obrazovanie_4.jpg"/>
          <p:cNvPicPr>
            <a:picLocks noChangeAspect="1" noChangeArrowheads="1"/>
          </p:cNvPicPr>
          <p:nvPr/>
        </p:nvPicPr>
        <p:blipFill>
          <a:blip r:embed="rId3"/>
          <a:srcRect/>
          <a:stretch>
            <a:fillRect/>
          </a:stretch>
        </p:blipFill>
        <p:spPr bwMode="auto">
          <a:xfrm>
            <a:off x="3286116" y="3929066"/>
            <a:ext cx="2714644" cy="2165939"/>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4" name="Прямоугольник 3"/>
          <p:cNvSpPr/>
          <p:nvPr/>
        </p:nvSpPr>
        <p:spPr>
          <a:xfrm>
            <a:off x="642910" y="857232"/>
            <a:ext cx="8257389" cy="646331"/>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Мой опыт работы в детском саду</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074" name="AutoShape 2" descr="https://apf.mail.ru/cgi-bin/readmsg/DSC02340.JPG?id=14954767740000000283%3B0%3B1&amp;x-email=juli.favourite%40mail.ru&amp;exif=1&amp;bs=3398&amp;bl=3475867&amp;ct=image%2Fjpeg&amp;cn=DSC02340.JP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https://apf.mail.ru/cgi-bin/readmsg/DSC02340.JPG?id=14954767740000000283%3B0%3B1&amp;x-email=juli.favourite%40mail.ru&amp;exif=1&amp;bs=3398&amp;bl=3475867&amp;ct=image%2Fjpeg&amp;cn=DSC02340.JPG&amp;cte=bin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7" name="Picture 5" descr="C:\Users\ПК\Desktop\ЭТО МОЯ ПАПКА\Работа\ПОДРАБОТКА\РЕФЕРАТЫ\DSC02340.JPG"/>
          <p:cNvPicPr>
            <a:picLocks noChangeAspect="1" noChangeArrowheads="1"/>
          </p:cNvPicPr>
          <p:nvPr/>
        </p:nvPicPr>
        <p:blipFill>
          <a:blip r:embed="rId3" cstate="print"/>
          <a:srcRect/>
          <a:stretch>
            <a:fillRect/>
          </a:stretch>
        </p:blipFill>
        <p:spPr bwMode="auto">
          <a:xfrm>
            <a:off x="3286116" y="1619238"/>
            <a:ext cx="2786082"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DSC02341.JPG"/>
          <p:cNvPicPr>
            <a:picLocks noChangeAspect="1"/>
          </p:cNvPicPr>
          <p:nvPr/>
        </p:nvPicPr>
        <p:blipFill>
          <a:blip r:embed="rId4" cstate="print"/>
          <a:stretch>
            <a:fillRect/>
          </a:stretch>
        </p:blipFill>
        <p:spPr>
          <a:xfrm>
            <a:off x="4929190" y="3714752"/>
            <a:ext cx="3071802" cy="2047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DSC02342.JPG"/>
          <p:cNvPicPr>
            <a:picLocks noChangeAspect="1"/>
          </p:cNvPicPr>
          <p:nvPr/>
        </p:nvPicPr>
        <p:blipFill>
          <a:blip r:embed="rId5" cstate="print"/>
          <a:stretch>
            <a:fillRect/>
          </a:stretch>
        </p:blipFill>
        <p:spPr>
          <a:xfrm>
            <a:off x="1285852" y="3714752"/>
            <a:ext cx="3071802" cy="2047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4" name="Прямоугольник 3"/>
          <p:cNvSpPr/>
          <p:nvPr/>
        </p:nvSpPr>
        <p:spPr>
          <a:xfrm>
            <a:off x="1000100" y="785794"/>
            <a:ext cx="2428892" cy="5355312"/>
          </a:xfrm>
          <a:prstGeom prst="rect">
            <a:avLst/>
          </a:prstGeom>
        </p:spPr>
        <p:txBody>
          <a:bodyPr wrap="square">
            <a:spAutoFit/>
          </a:bodyPr>
          <a:lstStyle/>
          <a:p>
            <a:r>
              <a:rPr lang="ru-RU" b="1" dirty="0" smtClean="0">
                <a:solidFill>
                  <a:schemeClr val="bg1"/>
                </a:solidFill>
              </a:rPr>
              <a:t>Игры с блоками </a:t>
            </a:r>
            <a:r>
              <a:rPr lang="ru-RU" b="1" dirty="0" err="1" smtClean="0">
                <a:solidFill>
                  <a:schemeClr val="bg1"/>
                </a:solidFill>
              </a:rPr>
              <a:t>Дьенеша</a:t>
            </a:r>
            <a:r>
              <a:rPr lang="ru-RU" b="1" dirty="0" smtClean="0">
                <a:solidFill>
                  <a:schemeClr val="bg1"/>
                </a:solidFill>
              </a:rPr>
              <a:t> чрезвычайно многообразны и вовсе не исчерпываются предложенными вариантами. Существует большое разнообразие различных вариантов от простых до самых сложных, над которыми и взрослому интересно «поломать голову». </a:t>
            </a:r>
            <a:endParaRPr lang="ru-RU" b="1" dirty="0">
              <a:solidFill>
                <a:schemeClr val="bg1"/>
              </a:solidFill>
            </a:endParaRPr>
          </a:p>
        </p:txBody>
      </p:sp>
      <p:pic>
        <p:nvPicPr>
          <p:cNvPr id="2050" name="Picture 2" descr="http://sp.bvf.ru/image/photo/2187448_s2.jpg"/>
          <p:cNvPicPr>
            <a:picLocks noChangeAspect="1" noChangeArrowheads="1"/>
          </p:cNvPicPr>
          <p:nvPr/>
        </p:nvPicPr>
        <p:blipFill>
          <a:blip r:embed="rId3"/>
          <a:srcRect/>
          <a:stretch>
            <a:fillRect/>
          </a:stretch>
        </p:blipFill>
        <p:spPr bwMode="auto">
          <a:xfrm>
            <a:off x="4714876" y="1071546"/>
            <a:ext cx="3024155" cy="2268117"/>
          </a:xfrm>
          <a:prstGeom prst="rect">
            <a:avLst/>
          </a:prstGeom>
          <a:noFill/>
        </p:spPr>
      </p:pic>
      <p:pic>
        <p:nvPicPr>
          <p:cNvPr id="2052" name="Picture 4" descr="http://dou91.zlatoust.me/subdmn/dou91/uploads/ForNews/razv002.jpg"/>
          <p:cNvPicPr>
            <a:picLocks noChangeAspect="1" noChangeArrowheads="1"/>
          </p:cNvPicPr>
          <p:nvPr/>
        </p:nvPicPr>
        <p:blipFill>
          <a:blip r:embed="rId4" cstate="print"/>
          <a:srcRect/>
          <a:stretch>
            <a:fillRect/>
          </a:stretch>
        </p:blipFill>
        <p:spPr bwMode="auto">
          <a:xfrm>
            <a:off x="5143504" y="3429000"/>
            <a:ext cx="2500362" cy="250036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nplus.com/files/resources/original/56d17fe6f0461153225b9e48.jpg"/>
          <p:cNvPicPr>
            <a:picLocks noChangeAspect="1" noChangeArrowheads="1"/>
          </p:cNvPicPr>
          <p:nvPr/>
        </p:nvPicPr>
        <p:blipFill>
          <a:blip r:embed="rId2"/>
          <a:srcRect/>
          <a:stretch>
            <a:fillRect/>
          </a:stretch>
        </p:blipFill>
        <p:spPr bwMode="auto">
          <a:xfrm>
            <a:off x="-1" y="0"/>
            <a:ext cx="9162807" cy="6858000"/>
          </a:xfrm>
          <a:prstGeom prst="rect">
            <a:avLst/>
          </a:prstGeom>
          <a:noFill/>
        </p:spPr>
      </p:pic>
      <p:pic>
        <p:nvPicPr>
          <p:cNvPr id="1026" name="Picture 2" descr="http://festival.1september.ru/articles/628649/img1.jpg"/>
          <p:cNvPicPr>
            <a:picLocks noChangeAspect="1" noChangeArrowheads="1"/>
          </p:cNvPicPr>
          <p:nvPr/>
        </p:nvPicPr>
        <p:blipFill>
          <a:blip r:embed="rId3"/>
          <a:srcRect/>
          <a:stretch>
            <a:fillRect/>
          </a:stretch>
        </p:blipFill>
        <p:spPr bwMode="auto">
          <a:xfrm>
            <a:off x="1428728" y="1590792"/>
            <a:ext cx="6260067" cy="5267208"/>
          </a:xfrm>
          <a:prstGeom prst="rect">
            <a:avLst/>
          </a:prstGeom>
          <a:noFill/>
        </p:spPr>
      </p:pic>
      <p:sp>
        <p:nvSpPr>
          <p:cNvPr id="4" name="Прямоугольник 3"/>
          <p:cNvSpPr/>
          <p:nvPr/>
        </p:nvSpPr>
        <p:spPr>
          <a:xfrm>
            <a:off x="642910" y="642918"/>
            <a:ext cx="8175636"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Спасибо за внимание!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7oom.ru/powerpoint/besplatnye-fony-dlya-presentacii-powerpoint-1s.jpg"/>
          <p:cNvPicPr>
            <a:picLocks noChangeAspect="1" noChangeArrowheads="1"/>
          </p:cNvPicPr>
          <p:nvPr/>
        </p:nvPicPr>
        <p:blipFill>
          <a:blip r:embed="rId2"/>
          <a:srcRect/>
          <a:stretch>
            <a:fillRect/>
          </a:stretch>
        </p:blipFill>
        <p:spPr bwMode="auto">
          <a:xfrm>
            <a:off x="0" y="0"/>
            <a:ext cx="9103540" cy="6858000"/>
          </a:xfrm>
          <a:prstGeom prst="rect">
            <a:avLst/>
          </a:prstGeom>
          <a:noFill/>
        </p:spPr>
      </p:pic>
      <p:sp>
        <p:nvSpPr>
          <p:cNvPr id="14339" name="Rectangle 3"/>
          <p:cNvSpPr>
            <a:spLocks noChangeArrowheads="1"/>
          </p:cNvSpPr>
          <p:nvPr/>
        </p:nvSpPr>
        <p:spPr bwMode="auto">
          <a:xfrm>
            <a:off x="428596" y="500042"/>
            <a:ext cx="407196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В.А. Сухомлинский: "Без игры нет, и не может быть полноценного умственного развития. Игра -это огромное светлое окно, через которое в духовный мир ребенка вливается живительный поток представлений, понятий. Игра - это искра зажигающая огонек пытливости и любознательности".</a:t>
            </a:r>
            <a:endParaRPr kumimoji="0" lang="ru-RU" sz="3200" b="1" i="1" u="none" strike="noStrike" cap="none" normalizeH="0" baseline="0" dirty="0" smtClean="0">
              <a:ln>
                <a:noFill/>
              </a:ln>
              <a:solidFill>
                <a:schemeClr val="bg1"/>
              </a:solidFill>
              <a:effectLst/>
              <a:latin typeface="Arial" pitchFamily="34" charset="0"/>
              <a:cs typeface="Arial" pitchFamily="34" charset="0"/>
            </a:endParaRPr>
          </a:p>
        </p:txBody>
      </p:sp>
      <p:pic>
        <p:nvPicPr>
          <p:cNvPr id="14341" name="Picture 5" descr="http://vremiadengi.com/ifls/small-image/120917-103108-9255.jpg"/>
          <p:cNvPicPr>
            <a:picLocks noChangeAspect="1" noChangeArrowheads="1"/>
          </p:cNvPicPr>
          <p:nvPr/>
        </p:nvPicPr>
        <p:blipFill>
          <a:blip r:embed="rId3"/>
          <a:srcRect/>
          <a:stretch>
            <a:fillRect/>
          </a:stretch>
        </p:blipFill>
        <p:spPr bwMode="auto">
          <a:xfrm>
            <a:off x="5214942" y="714356"/>
            <a:ext cx="3000396" cy="4728625"/>
          </a:xfrm>
          <a:prstGeom prst="rect">
            <a:avLst/>
          </a:prstGeom>
        </p:spPr>
        <p:style>
          <a:lnRef idx="1">
            <a:schemeClr val="accent2"/>
          </a:lnRef>
          <a:fillRef idx="2">
            <a:schemeClr val="accent2"/>
          </a:fillRef>
          <a:effectRef idx="1">
            <a:schemeClr val="accent2"/>
          </a:effectRef>
          <a:fontRef idx="minor">
            <a:schemeClr val="dk1"/>
          </a:fontRef>
        </p:style>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nachalo4ka.ru/wp-content/uploads/2014/05/veselyie-rebyata-shablon-prevyu-2.png"/>
          <p:cNvPicPr>
            <a:picLocks noChangeAspect="1" noChangeArrowheads="1"/>
          </p:cNvPicPr>
          <p:nvPr/>
        </p:nvPicPr>
        <p:blipFill>
          <a:blip r:embed="rId2"/>
          <a:srcRect/>
          <a:stretch>
            <a:fillRect/>
          </a:stretch>
        </p:blipFill>
        <p:spPr bwMode="auto">
          <a:xfrm>
            <a:off x="0" y="0"/>
            <a:ext cx="9144000" cy="6948956"/>
          </a:xfrm>
          <a:prstGeom prst="rect">
            <a:avLst/>
          </a:prstGeom>
          <a:noFill/>
        </p:spPr>
      </p:pic>
      <p:pic>
        <p:nvPicPr>
          <p:cNvPr id="16390" name="Picture 6" descr="http://ic.pics.livejournal.com/igry_i_igrushki/72925768/535473/535473_600.jpg"/>
          <p:cNvPicPr>
            <a:picLocks noChangeAspect="1" noChangeArrowheads="1"/>
          </p:cNvPicPr>
          <p:nvPr/>
        </p:nvPicPr>
        <p:blipFill>
          <a:blip r:embed="rId3"/>
          <a:srcRect/>
          <a:stretch>
            <a:fillRect/>
          </a:stretch>
        </p:blipFill>
        <p:spPr bwMode="auto">
          <a:xfrm>
            <a:off x="4000496" y="3571876"/>
            <a:ext cx="3114659" cy="3114659"/>
          </a:xfrm>
          <a:prstGeom prst="rect">
            <a:avLst/>
          </a:prstGeom>
          <a:noFill/>
        </p:spPr>
      </p:pic>
      <p:sp>
        <p:nvSpPr>
          <p:cNvPr id="16391" name="Rectangle 7"/>
          <p:cNvSpPr>
            <a:spLocks noChangeArrowheads="1"/>
          </p:cNvSpPr>
          <p:nvPr/>
        </p:nvSpPr>
        <p:spPr bwMode="auto">
          <a:xfrm>
            <a:off x="3571868" y="357166"/>
            <a:ext cx="478631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Анализ состояния обучения дошкольников приводит специалистов к выводу о необходимости развития в дидактических играх функции формирования новых знаний, представлений и способов познавательной деятельности. Речь идет о необходимости развития обучающих функций игры, предполагающей обучение через игру.</a:t>
            </a:r>
            <a:endParaRPr kumimoji="0" lang="ru-RU" sz="28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13318" name="Rectangle 6"/>
          <p:cNvSpPr>
            <a:spLocks noChangeArrowheads="1"/>
          </p:cNvSpPr>
          <p:nvPr/>
        </p:nvSpPr>
        <p:spPr bwMode="auto">
          <a:xfrm>
            <a:off x="857224" y="1000108"/>
            <a:ext cx="72866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Охарактеризуем три группы постепенно усложняющихся игр и упражнений:</a:t>
            </a:r>
            <a:endParaRPr kumimoji="0" lang="ru-RU"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для развития умений выявлять и абстрагировать свойства,</a:t>
            </a:r>
            <a:endParaRPr kumimoji="0" lang="ru-RU"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для развития умений сравнивать предметы по их свойствам,</a:t>
            </a:r>
            <a:endParaRPr kumimoji="0" lang="ru-RU" sz="105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для развития способности к логическим действия и операциям.</a:t>
            </a:r>
            <a:endParaRPr kumimoji="0" lang="ru-RU"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13319" name="Rectangle 7"/>
          <p:cNvSpPr>
            <a:spLocks noChangeArrowheads="1"/>
          </p:cNvSpPr>
          <p:nvPr/>
        </p:nvSpPr>
        <p:spPr bwMode="auto">
          <a:xfrm>
            <a:off x="1285852" y="3357562"/>
            <a:ext cx="6572264"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Практически все игры и занятия с блоками возможно использовать в работе с детьми разного возраста, в зависимости от уровня их развития. В соответствии с принципом постепенного наращивания трудностей предусматривается, чтобы дети начинали освоение материала с простого манипулирования фигурами. Необходимо предоставить детям возможность самостоятельно познакомиться с логическими блоками. В процессе манипуляций с блоками дети установят, что они имеют различную форму, цвет, размер, толщину.</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12289" name="Rectangle 1"/>
          <p:cNvSpPr>
            <a:spLocks noChangeArrowheads="1"/>
          </p:cNvSpPr>
          <p:nvPr/>
        </p:nvSpPr>
        <p:spPr bwMode="auto">
          <a:xfrm>
            <a:off x="714348" y="714356"/>
            <a:ext cx="4429156" cy="513986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Работу по формированию познавательных способностей целесообразно начать со знакомства с формой, затем с цветом. И, соответственно, предлагать детям задания на развитие умения оперировать одним свойством (обобщать и классифицировать, сравнивать объекты по одному свойству). Когда дети легко и безошибочно будут справляться с заданиями определенной ступени, следует предложить упражнения на развитие умения оперировать сразу двумя свойствами, а затем и тремя, и четырьмя свойствами.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Для проверки того, насколько хорошо дети усвоили свойства фигур, вводится специальный код, графически изображающий данные свойства.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2291" name="Picture 3" descr="https://www.rebenok.com/file/87725/81388.jpg"/>
          <p:cNvPicPr>
            <a:picLocks noChangeAspect="1" noChangeArrowheads="1"/>
          </p:cNvPicPr>
          <p:nvPr/>
        </p:nvPicPr>
        <p:blipFill>
          <a:blip r:embed="rId3"/>
          <a:srcRect/>
          <a:stretch>
            <a:fillRect/>
          </a:stretch>
        </p:blipFill>
        <p:spPr bwMode="auto">
          <a:xfrm>
            <a:off x="5429256" y="785794"/>
            <a:ext cx="3071834" cy="2571751"/>
          </a:xfrm>
          <a:prstGeom prst="rect">
            <a:avLst/>
          </a:prstGeom>
          <a:noFill/>
        </p:spPr>
      </p:pic>
      <p:pic>
        <p:nvPicPr>
          <p:cNvPr id="12293" name="Picture 5" descr="http://planetadetstva.net/wp-content/uploads/2013/10/8-300x224.jpeg"/>
          <p:cNvPicPr>
            <a:picLocks noChangeAspect="1" noChangeArrowheads="1"/>
          </p:cNvPicPr>
          <p:nvPr/>
        </p:nvPicPr>
        <p:blipFill>
          <a:blip r:embed="rId4"/>
          <a:srcRect/>
          <a:stretch>
            <a:fillRect/>
          </a:stretch>
        </p:blipFill>
        <p:spPr bwMode="auto">
          <a:xfrm>
            <a:off x="5429256" y="3571876"/>
            <a:ext cx="3071834" cy="21336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11265" name="Rectangle 1"/>
          <p:cNvSpPr>
            <a:spLocks noChangeArrowheads="1"/>
          </p:cNvSpPr>
          <p:nvPr/>
        </p:nvSpPr>
        <p:spPr bwMode="auto">
          <a:xfrm>
            <a:off x="857224" y="714356"/>
            <a:ext cx="4572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названном комплекте 48 блоков: 3х4х2х2. Можно ограничиться и меньшим числом блоков: взять меньше цветов, форм или исключить различие по толщине. Каждая фигура характеризуется четырьмя свойствами: цветом, формой, размером и толщиной. В наборе нет даже двух фигур, одинаковых по всем свойствам.</a:t>
            </a:r>
            <a:endParaRPr kumimoji="0" lang="ru-RU" sz="105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Для работы с детьми одной группы на протяжении всего дошкольного детства требуется один-два набора объемных логических фигур </a:t>
            </a:r>
            <a:r>
              <a:rPr kumimoji="0" lang="ru-RU"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блоков и набор плоских логических фигур на каждого ребенка.</a:t>
            </a:r>
            <a:endParaRPr kumimoji="0" lang="ru-RU" sz="105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Логические блоки лучше изготовить из дерева или пластика.</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1267" name="Picture 3" descr="http://bajena.com/pictures/baby/bloki.jpg"/>
          <p:cNvPicPr>
            <a:picLocks noChangeAspect="1" noChangeArrowheads="1"/>
          </p:cNvPicPr>
          <p:nvPr/>
        </p:nvPicPr>
        <p:blipFill>
          <a:blip r:embed="rId3"/>
          <a:srcRect/>
          <a:stretch>
            <a:fillRect/>
          </a:stretch>
        </p:blipFill>
        <p:spPr bwMode="auto">
          <a:xfrm>
            <a:off x="6000760" y="1214422"/>
            <a:ext cx="2247900" cy="381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10241" name="Rectangle 1"/>
          <p:cNvSpPr>
            <a:spLocks noChangeArrowheads="1"/>
          </p:cNvSpPr>
          <p:nvPr/>
        </p:nvSpPr>
        <p:spPr bwMode="auto">
          <a:xfrm>
            <a:off x="857224" y="857232"/>
            <a:ext cx="392909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Кроме логических блоков для работы необходимы карточки (5х5 см), на которых условно обозначены свойства блоков (цвет, форма, размер, толщина).</a:t>
            </a:r>
            <a:endParaRPr kumimoji="0" lang="ru-RU" sz="105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Использование таких карточек позволяет развивать у детей способность к замещению и моделированию свойств, умение кодировать и декодировать информацию о них. Эти способности и умения развиваются в процессе выполнения разнообразных предметно-игровых действий.</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0243" name="Picture 3" descr="http://mama.neolove.ru/images/u/5f1d8b49771343ec4f8139bb5a0d80e6.jpg"/>
          <p:cNvPicPr>
            <a:picLocks noChangeAspect="1" noChangeArrowheads="1"/>
          </p:cNvPicPr>
          <p:nvPr/>
        </p:nvPicPr>
        <p:blipFill>
          <a:blip r:embed="rId3"/>
          <a:srcRect/>
          <a:stretch>
            <a:fillRect/>
          </a:stretch>
        </p:blipFill>
        <p:spPr bwMode="auto">
          <a:xfrm>
            <a:off x="5214942" y="857232"/>
            <a:ext cx="3214710" cy="2430321"/>
          </a:xfrm>
          <a:prstGeom prst="rect">
            <a:avLst/>
          </a:prstGeom>
          <a:noFill/>
        </p:spPr>
      </p:pic>
      <p:pic>
        <p:nvPicPr>
          <p:cNvPr id="10245" name="Picture 5" descr="http://062012.imgbb.ru/3/6/c/36cda0f99a02c9613c22433ab9e5d398.jpg"/>
          <p:cNvPicPr>
            <a:picLocks noChangeAspect="1" noChangeArrowheads="1"/>
          </p:cNvPicPr>
          <p:nvPr/>
        </p:nvPicPr>
        <p:blipFill>
          <a:blip r:embed="rId4"/>
          <a:srcRect/>
          <a:stretch>
            <a:fillRect/>
          </a:stretch>
        </p:blipFill>
        <p:spPr bwMode="auto">
          <a:xfrm>
            <a:off x="5143504" y="3500438"/>
            <a:ext cx="3286148" cy="233361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4" name="Прямоугольник 3"/>
          <p:cNvSpPr/>
          <p:nvPr/>
        </p:nvSpPr>
        <p:spPr>
          <a:xfrm>
            <a:off x="571472" y="642918"/>
            <a:ext cx="8149987" cy="1200329"/>
          </a:xfrm>
          <a:prstGeom prst="rect">
            <a:avLst/>
          </a:prstGeom>
          <a:noFill/>
        </p:spPr>
        <p:txBody>
          <a:bodyPr wrap="non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Игры для детей </a:t>
            </a:r>
          </a:p>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младшего дошкольного возраста</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217" name="Rectangle 1"/>
          <p:cNvSpPr>
            <a:spLocks noChangeArrowheads="1"/>
          </p:cNvSpPr>
          <p:nvPr/>
        </p:nvSpPr>
        <p:spPr bwMode="auto">
          <a:xfrm>
            <a:off x="642910" y="2071678"/>
            <a:ext cx="35719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Игра на развитие тактильных ощущений </a:t>
            </a:r>
            <a:r>
              <a:rPr kumimoji="0" lang="ru-RU" b="1"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Чудесный мешочек</a:t>
            </a:r>
            <a:r>
              <a:rPr kumimoji="0" lang="ru-RU" b="1" i="0" u="none" strike="noStrike" cap="none" normalizeH="0" baseline="0" dirty="0" smtClean="0">
                <a:ln>
                  <a:noFill/>
                </a:ln>
                <a:solidFill>
                  <a:schemeClr val="bg1"/>
                </a:solidFill>
                <a:effectLst/>
                <a:latin typeface="Calibri"/>
                <a:ea typeface="Times New Roman" pitchFamily="18" charset="0"/>
                <a:cs typeface="Times New Roman" pitchFamily="18" charset="0"/>
              </a:rPr>
              <a:t>»</a:t>
            </a:r>
            <a:endParaRPr lang="ru-RU" sz="1000" b="1" dirty="0" smtClean="0">
              <a:solidFill>
                <a:schemeClr val="bg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Положить несколько блоков  в мешочек и предложить ребёнку найти  квадратные, круглые или треугольные фигуры. Можно усложнить задание: попросить достать большой круглый блок или маленький квадратный. Или предложить достать разные по толщине фигуры. Когда ребёнок достанет блок, можно уточнить, какого он цвета.</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219" name="Picture 3" descr="http://www.maam.ru/upload/blogs/detsad-55361-1476285481.jpg"/>
          <p:cNvPicPr>
            <a:picLocks noChangeAspect="1" noChangeArrowheads="1"/>
          </p:cNvPicPr>
          <p:nvPr/>
        </p:nvPicPr>
        <p:blipFill>
          <a:blip r:embed="rId3"/>
          <a:srcRect/>
          <a:stretch>
            <a:fillRect/>
          </a:stretch>
        </p:blipFill>
        <p:spPr bwMode="auto">
          <a:xfrm>
            <a:off x="4429124" y="2285992"/>
            <a:ext cx="4046932" cy="303370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900igr.net/up/datai/165813/0001-002-.jpg"/>
          <p:cNvPicPr>
            <a:picLocks noChangeAspect="1" noChangeArrowheads="1"/>
          </p:cNvPicPr>
          <p:nvPr/>
        </p:nvPicPr>
        <p:blipFill>
          <a:blip r:embed="rId2"/>
          <a:srcRect/>
          <a:stretch>
            <a:fillRect/>
          </a:stretch>
        </p:blipFill>
        <p:spPr bwMode="auto">
          <a:xfrm>
            <a:off x="0" y="0"/>
            <a:ext cx="9097699" cy="6858000"/>
          </a:xfrm>
          <a:prstGeom prst="rect">
            <a:avLst/>
          </a:prstGeom>
          <a:noFill/>
        </p:spPr>
      </p:pic>
      <p:sp>
        <p:nvSpPr>
          <p:cNvPr id="8193" name="Rectangle 1"/>
          <p:cNvSpPr>
            <a:spLocks noChangeArrowheads="1"/>
          </p:cNvSpPr>
          <p:nvPr/>
        </p:nvSpPr>
        <p:spPr bwMode="auto">
          <a:xfrm>
            <a:off x="785786" y="714356"/>
            <a:ext cx="314324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Игра на логическое мышление </a:t>
            </a:r>
            <a:r>
              <a:rPr kumimoji="0" lang="ru-RU" b="1"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ru-RU"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Продолжи дорожку</a:t>
            </a:r>
            <a:r>
              <a:rPr kumimoji="0" lang="ru-RU" b="1" u="none" strike="noStrike" cap="none" normalizeH="0" baseline="0" dirty="0" smtClean="0">
                <a:ln>
                  <a:noFill/>
                </a:ln>
                <a:solidFill>
                  <a:schemeClr val="bg1"/>
                </a:solidFill>
                <a:effectLst/>
                <a:latin typeface="Calibri"/>
                <a:ea typeface="Times New Roman" pitchFamily="18" charset="0"/>
                <a:cs typeface="Times New Roman" pitchFamily="18" charset="0"/>
              </a:rPr>
              <a:t>»</a:t>
            </a:r>
            <a:endParaRPr kumimoji="0" lang="ru-RU" sz="1000" b="1"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Воспитатель выкладывает дорожку из блоков, чередуя, например, блоки  круглой формы по цвету: то синий большой круглый блок, то красный большой круглый блок и т.д. несколько раз. Затем предлагает ребёнку внимательно посмотреть на дорожку и продолжить её. Вариантов игры может быть множество. Можно усложнить: предложить  восстановить чередование из 3 фигур.</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8195" name="Picture 3" descr="http://go4.imgsmail.ru/imgpreview?key=7be806636e7f9521&amp;mb=imgdb_preview_459"/>
          <p:cNvPicPr>
            <a:picLocks noChangeAspect="1" noChangeArrowheads="1"/>
          </p:cNvPicPr>
          <p:nvPr/>
        </p:nvPicPr>
        <p:blipFill>
          <a:blip r:embed="rId3"/>
          <a:srcRect/>
          <a:stretch>
            <a:fillRect/>
          </a:stretch>
        </p:blipFill>
        <p:spPr bwMode="auto">
          <a:xfrm>
            <a:off x="4286248" y="1714488"/>
            <a:ext cx="3976700" cy="2973880"/>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TotalTime>
  <Words>805</Words>
  <PresentationFormat>Экран (4:3)</PresentationFormat>
  <Paragraphs>36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Яркая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Юлия Липатникова</dc:creator>
  <cp:lastModifiedBy>Юлия Липатникова</cp:lastModifiedBy>
  <cp:revision>8</cp:revision>
  <dcterms:created xsi:type="dcterms:W3CDTF">2017-05-24T17:59:17Z</dcterms:created>
  <dcterms:modified xsi:type="dcterms:W3CDTF">2017-05-24T21:18:17Z</dcterms:modified>
</cp:coreProperties>
</file>